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040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EF9EE79-9D5F-412A-94D3-1AEDE137B349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25A033C-BEA4-480F-A038-DE07739AB964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6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4520" cy="1499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2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8FA627B-9CD6-4725-B3C2-D25A46F0FF20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6640" cy="82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6640" cy="368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200" cy="822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200" cy="3683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7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8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D1FCA48-760A-4675-852B-D60272BCA4D6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C91EEF3-7B2D-43DD-911A-FE3BFD0719FA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9E63D8C-64F3-4F35-9C5D-63EB88CFEDBD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64AF83B-C2EE-42F6-AA66-E2E304843F39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200" cy="1599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120" cy="487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200" cy="3810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32D5A63-2A98-4361-A150-3A8DAE878C41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920" cy="2386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60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6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1016B4E-C4E7-4B42-8202-0F083848E9A6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520" cy="132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520" cy="4350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CBACF9D-66BC-43B5-887E-54D42CA5BB17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000" cy="581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ru-RU" sz="4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Образец заголовка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160" cy="581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Образец текста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Второй уровень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Третий уровень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Четвертый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Пятый уровень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&lt;дата/время&gt;</a:t>
            </a:r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37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120" cy="36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7FFAFD5-0011-4174-99F1-966FC4CCC2D2}" type="slidenum">
              <a:rPr b="0" lang="ru-RU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&lt;номер&gt;</a:t>
            </a:fld>
            <a:endParaRPr b="0" lang="ru-RU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>
            <a:alphaModFix amt="53000"/>
          </a:blip>
          <a:stretch>
            <a:fillRect l="-1996" r="-1996"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Box 3"/>
          <p:cNvSpPr/>
          <p:nvPr/>
        </p:nvSpPr>
        <p:spPr>
          <a:xfrm>
            <a:off x="308160" y="96480"/>
            <a:ext cx="10587960" cy="37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ru-RU" sz="1900" strike="noStrike" u="none">
                <a:solidFill>
                  <a:srgbClr val="00cc00"/>
                </a:solidFill>
                <a:effectLst/>
                <a:uFillTx/>
                <a:latin typeface="Calibri"/>
                <a:ea typeface="Calibri"/>
              </a:rPr>
              <a:t>ОСОБЕННОСТИ СДАЧИ ЕДИНОГО ГОСУДАРСТВЕННОГО ЭКЗАМЕНА (ЕГЭ) В 2025/2026 УЧЕБНОМ ГОДУ</a:t>
            </a:r>
            <a:endParaRPr b="0" lang="ru-RU" sz="19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58" name="TextBox 4"/>
          <p:cNvSpPr/>
          <p:nvPr/>
        </p:nvSpPr>
        <p:spPr>
          <a:xfrm>
            <a:off x="150840" y="478440"/>
            <a:ext cx="10377360" cy="10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ct val="100000"/>
              </a:lnSpc>
            </a:pPr>
            <a:r>
              <a:rPr b="1" lang="ru-RU" sz="16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	</a:t>
            </a:r>
            <a:r>
              <a:rPr b="1" lang="ru-RU" sz="16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В 2026 году ЕГЭ</a:t>
            </a: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 пройдет в досрочный период </a:t>
            </a:r>
            <a:r>
              <a:rPr b="1" lang="ru-RU" sz="1600" strike="noStrike" u="none">
                <a:solidFill>
                  <a:srgbClr val="c00000"/>
                </a:solidFill>
                <a:effectLst/>
                <a:uFillTx/>
                <a:latin typeface="Times New Roman"/>
                <a:ea typeface="Calibri"/>
              </a:rPr>
              <a:t>с 20 марта по 20 апреля</a:t>
            </a: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, в основной период – </a:t>
            </a:r>
            <a:r>
              <a:rPr b="1" lang="ru-RU" sz="1600" strike="noStrike" u="none">
                <a:solidFill>
                  <a:srgbClr val="c00000"/>
                </a:solidFill>
                <a:effectLst/>
                <a:uFillTx/>
                <a:latin typeface="Times New Roman"/>
                <a:ea typeface="Calibri"/>
              </a:rPr>
              <a:t>с 1 июня по 9 июля</a:t>
            </a: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, в дополнительный период – </a:t>
            </a:r>
            <a:r>
              <a:rPr b="1" lang="ru-RU" sz="1600" strike="noStrike" u="none">
                <a:solidFill>
                  <a:srgbClr val="c00000"/>
                </a:solidFill>
                <a:effectLst/>
                <a:uFillTx/>
                <a:latin typeface="Times New Roman"/>
                <a:ea typeface="Calibri"/>
              </a:rPr>
              <a:t>с 4 по 25 сентября</a:t>
            </a: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. Основной период начнется с экзаменов по истории, литературе и химии. </a:t>
            </a:r>
            <a:r>
              <a:rPr b="1" lang="ru-RU" sz="1600" strike="noStrike" u="none">
                <a:solidFill>
                  <a:srgbClr val="c00000"/>
                </a:solidFill>
                <a:effectLst/>
                <a:uFillTx/>
                <a:latin typeface="Times New Roman"/>
                <a:ea typeface="Calibri"/>
              </a:rPr>
              <a:t>С 22</a:t>
            </a:r>
            <a:r>
              <a:rPr b="1" lang="en-US" sz="1600" strike="noStrike" u="none">
                <a:solidFill>
                  <a:srgbClr val="c00000"/>
                </a:solidFill>
                <a:effectLst/>
                <a:uFillTx/>
                <a:latin typeface="Times New Roman"/>
                <a:ea typeface="Calibri"/>
              </a:rPr>
              <a:t> </a:t>
            </a:r>
            <a:r>
              <a:rPr b="1" lang="ru-RU" sz="1600" strike="noStrike" u="none">
                <a:solidFill>
                  <a:srgbClr val="c00000"/>
                </a:solidFill>
                <a:effectLst/>
                <a:uFillTx/>
                <a:latin typeface="Times New Roman"/>
                <a:ea typeface="Calibri"/>
              </a:rPr>
              <a:t>по 25 июня</a:t>
            </a: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 – резервные дни для ЕГЭ по всем предметам, </a:t>
            </a:r>
            <a:r>
              <a:rPr b="1" lang="ru-RU" sz="1600" strike="noStrike" u="none">
                <a:solidFill>
                  <a:srgbClr val="c00000"/>
                </a:solidFill>
                <a:effectLst/>
                <a:uFillTx/>
                <a:latin typeface="Times New Roman"/>
                <a:ea typeface="Calibri"/>
              </a:rPr>
              <a:t>8 и 9 июля </a:t>
            </a:r>
            <a:r>
              <a:rPr b="0" lang="ru-RU" sz="16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– даты пересдач одного из учебных предметов по выбору выпускника.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59" name="TextBox 5"/>
          <p:cNvSpPr/>
          <p:nvPr/>
        </p:nvSpPr>
        <p:spPr>
          <a:xfrm>
            <a:off x="150840" y="1522440"/>
            <a:ext cx="1183536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	</a:t>
            </a: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ЕГЭ по всем учебным предметам начинается в </a:t>
            </a: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10:00. Продолжительность каждого экзамена разная (вплоть до 3 часов 55 минут). </a:t>
            </a:r>
            <a:br>
              <a:rPr sz="1400"/>
            </a:b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В случае опоздания на ЕГЭ время на его выполнение не продляется. </a:t>
            </a: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Calibri"/>
              </a:rPr>
              <a:t>Время начала экзамена организаторы фиксируют на доске (информационном стенде).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0" name="TextBox 7"/>
          <p:cNvSpPr/>
          <p:nvPr/>
        </p:nvSpPr>
        <p:spPr>
          <a:xfrm>
            <a:off x="150840" y="2273760"/>
            <a:ext cx="11835360" cy="9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ts val="1559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</a:rPr>
              <a:t>Для каждого участника экзамена предусмотрено конкретное рабочее место, его изменение не допускается. До начала экзамена организаторы проводят инструктаж, в том числе о правилах поведения, об основаниях для удаления. В случае обнаружения брака или некомплектности выданных ученику экзаменационных материалов он вправе требовать их замены. Ученик вправе выходить из аудитории в сопровождении организатора, досрочно завершить работу по состоянию здоровья и иным объективным причинам.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1" name="TextBox 8"/>
          <p:cNvSpPr/>
          <p:nvPr/>
        </p:nvSpPr>
        <p:spPr>
          <a:xfrm>
            <a:off x="39600" y="3576240"/>
            <a:ext cx="11946600" cy="48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ts val="1559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Участник признается сдавшим ЕГЭ, если по «Математике» и «Русскому языку» он набрал количество баллов не ниже минимального, определяемого Рособрнадзором, а при сдаче ЕГЭ по математике базового уровня получил отметку не ниже </a:t>
            </a:r>
            <a:r>
              <a:rPr b="1" lang="ru-RU" sz="1400" strike="noStrike" u="none">
                <a:solidFill>
                  <a:srgbClr val="c00000"/>
                </a:solidFill>
                <a:effectLst/>
                <a:uFillTx/>
                <a:latin typeface="Times New Roman"/>
                <a:ea typeface="Times New Roman"/>
              </a:rPr>
              <a:t>«3»</a:t>
            </a: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.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2" name="Прямоугольник 15"/>
          <p:cNvSpPr/>
          <p:nvPr/>
        </p:nvSpPr>
        <p:spPr>
          <a:xfrm>
            <a:off x="10755720" y="532800"/>
            <a:ext cx="1482840" cy="73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  <a:tabLst>
                <a:tab algn="l" pos="1000080"/>
              </a:tabLst>
            </a:pPr>
            <a:r>
              <a:rPr b="1" lang="ru-RU" sz="1400" strike="noStrike" u="none">
                <a:solidFill>
                  <a:srgbClr val="0033cc"/>
                </a:solidFill>
                <a:effectLst/>
                <a:uFillTx/>
                <a:latin typeface="Times New Roman"/>
                <a:ea typeface="Times New Roman"/>
              </a:rPr>
              <a:t>Прокуратура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algn="ctr" defTabSz="914400">
              <a:lnSpc>
                <a:spcPct val="100000"/>
              </a:lnSpc>
              <a:tabLst>
                <a:tab algn="l" pos="1000080"/>
              </a:tabLst>
            </a:pPr>
            <a:r>
              <a:rPr b="1" lang="ru-RU" sz="1400" strike="noStrike" u="none">
                <a:solidFill>
                  <a:srgbClr val="0033cc"/>
                </a:solidFill>
                <a:effectLst/>
                <a:uFillTx/>
                <a:latin typeface="Times New Roman"/>
                <a:ea typeface="Times New Roman"/>
              </a:rPr>
              <a:t>Нижегородской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algn="ctr" defTabSz="914400">
              <a:lnSpc>
                <a:spcPct val="100000"/>
              </a:lnSpc>
              <a:tabLst>
                <a:tab algn="l" pos="1000080"/>
              </a:tabLst>
            </a:pPr>
            <a:r>
              <a:rPr b="1" lang="ru-RU" sz="1400" strike="noStrike" u="none">
                <a:solidFill>
                  <a:srgbClr val="0033cc"/>
                </a:solidFill>
                <a:effectLst/>
                <a:uFillTx/>
                <a:latin typeface="Times New Roman"/>
                <a:ea typeface="Times New Roman"/>
              </a:rPr>
              <a:t>области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pic>
        <p:nvPicPr>
          <p:cNvPr id="63" name="Рисунок 4" descr=""/>
          <p:cNvPicPr/>
          <p:nvPr/>
        </p:nvPicPr>
        <p:blipFill>
          <a:blip r:embed="rId2"/>
          <a:stretch/>
        </p:blipFill>
        <p:spPr>
          <a:xfrm>
            <a:off x="11138760" y="168840"/>
            <a:ext cx="686160" cy="4546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4" name="TextBox 1"/>
          <p:cNvSpPr/>
          <p:nvPr/>
        </p:nvSpPr>
        <p:spPr>
          <a:xfrm>
            <a:off x="150840" y="3224880"/>
            <a:ext cx="1183536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ts val="1559"/>
              </a:lnSpc>
              <a:tabLst>
                <a:tab algn="l" pos="0"/>
              </a:tabLst>
            </a:pPr>
            <a:r>
              <a:rPr b="1" lang="ru-RU" sz="1600" strike="noStrike" u="none">
                <a:solidFill>
                  <a:srgbClr val="c00000"/>
                </a:solidFill>
                <a:effectLst/>
                <a:uFillTx/>
                <a:latin typeface="Times New Roman"/>
              </a:rPr>
              <a:t>При нарушении порядка проведения ЕГЭ участник удаляется с экзамена, его результат аннулируется!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5" name="TextBox 2"/>
          <p:cNvSpPr/>
          <p:nvPr/>
        </p:nvSpPr>
        <p:spPr>
          <a:xfrm>
            <a:off x="39600" y="4226040"/>
            <a:ext cx="11946600" cy="70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ts val="1559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Ученик может подать апелляцию о нарушении </a:t>
            </a: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порядка проведения ЕГЭ и (или) о несогласии с выставленными баллами </a:t>
            </a: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в апелляционную комиссию. </a:t>
            </a: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Не рассматриваются </a:t>
            </a: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апелляции по вопросам: содержания и структуры заданий, оценивания заданий с кратким ответом, нарушений порядка ЕГЭ, допущенных самим учеником, неправильного заполнения бланков.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6" name="TextBox 6"/>
          <p:cNvSpPr/>
          <p:nvPr/>
        </p:nvSpPr>
        <p:spPr>
          <a:xfrm>
            <a:off x="39600" y="5081040"/>
            <a:ext cx="11946600" cy="10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ts val="1559"/>
              </a:lnSpc>
              <a:tabLst>
                <a:tab algn="l" pos="0"/>
              </a:tabLst>
            </a:pP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Помните: апелляция о нарушении порядка ЕГЭ подается именно в день экзамена, не покидая пункт его проведения, при ее удовлетворении результат ЕГЭ аннулируется.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algn="just" defTabSz="914400">
              <a:lnSpc>
                <a:spcPts val="1559"/>
              </a:lnSpc>
              <a:tabLst>
                <a:tab algn="l" pos="0"/>
              </a:tabLst>
            </a:pP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При удовлетворении апелляции о несогласии с выставленными баллами проводится пересчет результатов ЕГЭ, количество ранее полученных первичных баллов может измениться как в сторону увеличения, так и в сторону уменьшения.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  <a:p>
            <a:pPr algn="just" defTabSz="914400">
              <a:lnSpc>
                <a:spcPts val="1559"/>
              </a:lnSpc>
              <a:tabLst>
                <a:tab algn="l" pos="0"/>
              </a:tabLst>
            </a:pP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При пересдаче экзамена во всех случаях засчитывается последний результат.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  <p:sp>
        <p:nvSpPr>
          <p:cNvPr id="67" name="TextBox 9"/>
          <p:cNvSpPr/>
          <p:nvPr/>
        </p:nvSpPr>
        <p:spPr>
          <a:xfrm>
            <a:off x="39600" y="6141240"/>
            <a:ext cx="11946600" cy="4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 defTabSz="914400">
              <a:lnSpc>
                <a:spcPts val="1559"/>
              </a:lnSpc>
              <a:tabLst>
                <a:tab algn="l" pos="0"/>
              </a:tabLst>
            </a:pP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При получении учеником итоговой </a:t>
            </a: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оценки </a:t>
            </a:r>
            <a:r>
              <a:rPr b="1" lang="ru-RU" sz="1400" strike="noStrike" u="none">
                <a:solidFill>
                  <a:srgbClr val="c00000"/>
                </a:solidFill>
                <a:effectLst/>
                <a:uFillTx/>
                <a:latin typeface="Times New Roman"/>
                <a:ea typeface="Times New Roman"/>
              </a:rPr>
              <a:t>«2»</a:t>
            </a: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 по русскому языку или математике</a:t>
            </a:r>
            <a:r>
              <a:rPr b="0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 он может пересдать экзамен </a:t>
            </a: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в текущем году в резервные сроки, </a:t>
            </a:r>
            <a:br>
              <a:rPr sz="1400"/>
            </a:br>
            <a:r>
              <a:rPr b="1" lang="ru-RU" sz="1400" strike="noStrike" u="none">
                <a:solidFill>
                  <a:schemeClr val="dk1"/>
                </a:solidFill>
                <a:effectLst/>
                <a:uFillTx/>
                <a:latin typeface="Times New Roman"/>
                <a:ea typeface="Times New Roman"/>
              </a:rPr>
              <a:t>а по предметам по выбору - не ранее, чем через год.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XO Ori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Application>Редактор_презентаций/3.5.0.0$Linux_X86_64 LibreOffice_project/</Application>
  <AppVersion>15.0000</AppVersion>
  <Words>408</Words>
  <Paragraphs>13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2025-03-23T15:40:54Z</dcterms:created>
  <dc:creator>Андрей Ск</dc:creator>
  <dc:description/>
  <dc:language>ru-RU</dc:language>
  <cp:lastModifiedBy/>
  <cp:lastPrinted>2025-03-24T07:18:07Z</cp:lastPrinted>
  <dcterms:modified xsi:type="dcterms:W3CDTF">2026-01-29T10:33:07Z</dcterms:modified>
  <cp:revision>13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1</vt:i4>
  </property>
</Properties>
</file>